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71" r:id="rId1"/>
  </p:sldMasterIdLst>
  <p:notesMasterIdLst>
    <p:notesMasterId r:id="rId20"/>
  </p:notesMasterIdLst>
  <p:handoutMasterIdLst>
    <p:handoutMasterId r:id="rId21"/>
  </p:handoutMasterIdLst>
  <p:sldIdLst>
    <p:sldId id="296" r:id="rId2"/>
    <p:sldId id="705" r:id="rId3"/>
    <p:sldId id="702" r:id="rId4"/>
    <p:sldId id="710" r:id="rId5"/>
    <p:sldId id="724" r:id="rId6"/>
    <p:sldId id="701" r:id="rId7"/>
    <p:sldId id="713" r:id="rId8"/>
    <p:sldId id="714" r:id="rId9"/>
    <p:sldId id="715" r:id="rId10"/>
    <p:sldId id="716" r:id="rId11"/>
    <p:sldId id="717" r:id="rId12"/>
    <p:sldId id="683" r:id="rId13"/>
    <p:sldId id="719" r:id="rId14"/>
    <p:sldId id="723" r:id="rId15"/>
    <p:sldId id="718" r:id="rId16"/>
    <p:sldId id="720" r:id="rId17"/>
    <p:sldId id="721" r:id="rId18"/>
    <p:sldId id="712" r:id="rId19"/>
  </p:sldIdLst>
  <p:sldSz cx="9144000" cy="6858000" type="screen4x3"/>
  <p:notesSz cx="6805613" cy="9939338"/>
  <p:custDataLst>
    <p:tags r:id="rId22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D4E9"/>
    <a:srgbClr val="2DC1DF"/>
    <a:srgbClr val="4ACAE4"/>
    <a:srgbClr val="96DFEE"/>
    <a:srgbClr val="C6EEF6"/>
    <a:srgbClr val="45C9E3"/>
    <a:srgbClr val="D2CE1E"/>
    <a:srgbClr val="39D340"/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68241" autoAdjust="0"/>
  </p:normalViewPr>
  <p:slideViewPr>
    <p:cSldViewPr>
      <p:cViewPr>
        <p:scale>
          <a:sx n="64" d="100"/>
          <a:sy n="64" d="100"/>
        </p:scale>
        <p:origin x="-195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26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DBCF67-E7BF-47CA-A5F2-5361297A7DE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F700FFD0-E38C-401C-A1CD-7272771441FE}">
      <dgm:prSet phldrT="[Text]"/>
      <dgm:spPr>
        <a:solidFill>
          <a:srgbClr val="00B050"/>
        </a:solidFill>
      </dgm:spPr>
      <dgm:t>
        <a:bodyPr/>
        <a:lstStyle/>
        <a:p>
          <a:r>
            <a:rPr lang="en-AU" dirty="0" smtClean="0">
              <a:latin typeface="+mj-lt"/>
            </a:rPr>
            <a:t>Budgeting/</a:t>
          </a:r>
        </a:p>
        <a:p>
          <a:r>
            <a:rPr lang="en-AU" dirty="0" smtClean="0">
              <a:latin typeface="+mj-lt"/>
            </a:rPr>
            <a:t>Financial Management</a:t>
          </a:r>
          <a:endParaRPr lang="en-AU" dirty="0">
            <a:latin typeface="+mj-lt"/>
          </a:endParaRPr>
        </a:p>
      </dgm:t>
    </dgm:pt>
    <dgm:pt modelId="{DB32EA3F-5E5D-497E-B29F-30845D2AE60D}" type="parTrans" cxnId="{55D5BBDA-3F26-4609-832B-B3545AD07749}">
      <dgm:prSet/>
      <dgm:spPr/>
      <dgm:t>
        <a:bodyPr/>
        <a:lstStyle/>
        <a:p>
          <a:endParaRPr lang="en-AU"/>
        </a:p>
      </dgm:t>
    </dgm:pt>
    <dgm:pt modelId="{45D775BD-53D8-4725-A79B-C89EB6AF469D}" type="sibTrans" cxnId="{55D5BBDA-3F26-4609-832B-B3545AD07749}">
      <dgm:prSet/>
      <dgm:spPr/>
      <dgm:t>
        <a:bodyPr/>
        <a:lstStyle/>
        <a:p>
          <a:endParaRPr lang="en-AU"/>
        </a:p>
      </dgm:t>
    </dgm:pt>
    <dgm:pt modelId="{8A7141AB-2DBD-47C0-8910-A86D01D2C84A}">
      <dgm:prSet phldrT="[Text]"/>
      <dgm:spPr/>
      <dgm:t>
        <a:bodyPr/>
        <a:lstStyle/>
        <a:p>
          <a:r>
            <a:rPr lang="en-AU" dirty="0" err="1" smtClean="0">
              <a:latin typeface="+mj-lt"/>
            </a:rPr>
            <a:t>Cashdesk</a:t>
          </a:r>
          <a:endParaRPr lang="en-AU" dirty="0">
            <a:latin typeface="+mj-lt"/>
          </a:endParaRPr>
        </a:p>
      </dgm:t>
    </dgm:pt>
    <dgm:pt modelId="{17954B5C-CBF6-443D-A6C1-93EEE1C73E89}" type="parTrans" cxnId="{BF3F76BF-941C-458F-973A-DA2D355BF1A4}">
      <dgm:prSet/>
      <dgm:spPr/>
      <dgm:t>
        <a:bodyPr/>
        <a:lstStyle/>
        <a:p>
          <a:endParaRPr lang="en-AU"/>
        </a:p>
      </dgm:t>
    </dgm:pt>
    <dgm:pt modelId="{93A4CBB3-69B4-446C-BCBA-01452FA44292}" type="sibTrans" cxnId="{BF3F76BF-941C-458F-973A-DA2D355BF1A4}">
      <dgm:prSet/>
      <dgm:spPr/>
      <dgm:t>
        <a:bodyPr/>
        <a:lstStyle/>
        <a:p>
          <a:endParaRPr lang="en-AU"/>
        </a:p>
      </dgm:t>
    </dgm:pt>
    <dgm:pt modelId="{1F1B2D35-7FE8-4F6E-B93D-5E8589164B48}">
      <dgm:prSet phldrT="[Text]"/>
      <dgm:spPr>
        <a:solidFill>
          <a:srgbClr val="FF0000"/>
        </a:solidFill>
      </dgm:spPr>
      <dgm:t>
        <a:bodyPr/>
        <a:lstStyle/>
        <a:p>
          <a:r>
            <a:rPr lang="en-AU" dirty="0" smtClean="0">
              <a:latin typeface="+mj-lt"/>
            </a:rPr>
            <a:t>Purchasing</a:t>
          </a:r>
          <a:endParaRPr lang="en-AU" dirty="0">
            <a:latin typeface="+mj-lt"/>
          </a:endParaRPr>
        </a:p>
      </dgm:t>
    </dgm:pt>
    <dgm:pt modelId="{1941A5CA-19C3-4688-8571-96A0F15779F1}" type="parTrans" cxnId="{B934D85C-430F-465B-856B-99077A4309F3}">
      <dgm:prSet/>
      <dgm:spPr/>
      <dgm:t>
        <a:bodyPr/>
        <a:lstStyle/>
        <a:p>
          <a:endParaRPr lang="en-AU"/>
        </a:p>
      </dgm:t>
    </dgm:pt>
    <dgm:pt modelId="{762C30C4-0801-4BDC-AA64-119B5BB984D2}" type="sibTrans" cxnId="{B934D85C-430F-465B-856B-99077A4309F3}">
      <dgm:prSet/>
      <dgm:spPr/>
      <dgm:t>
        <a:bodyPr/>
        <a:lstStyle/>
        <a:p>
          <a:endParaRPr lang="en-AU"/>
        </a:p>
      </dgm:t>
    </dgm:pt>
    <dgm:pt modelId="{FDB2F8F7-F51E-472D-8B61-3CC4A84FA8AE}">
      <dgm:prSet phldrT="[Text]"/>
      <dgm:spPr>
        <a:solidFill>
          <a:srgbClr val="7030A0"/>
        </a:solidFill>
      </dgm:spPr>
      <dgm:t>
        <a:bodyPr/>
        <a:lstStyle/>
        <a:p>
          <a:r>
            <a:rPr lang="en-AU" dirty="0" smtClean="0">
              <a:latin typeface="+mj-lt"/>
            </a:rPr>
            <a:t>Journals</a:t>
          </a:r>
        </a:p>
        <a:p>
          <a:r>
            <a:rPr lang="en-AU" dirty="0" smtClean="0">
              <a:latin typeface="+mj-lt"/>
            </a:rPr>
            <a:t>Reallocation of Costs</a:t>
          </a:r>
          <a:endParaRPr lang="en-AU" dirty="0">
            <a:latin typeface="+mj-lt"/>
          </a:endParaRPr>
        </a:p>
      </dgm:t>
    </dgm:pt>
    <dgm:pt modelId="{6055E294-F3DB-4329-8E73-B738BCD37CF0}" type="parTrans" cxnId="{B1B18DEB-EB16-4913-BFCC-CC72A39E730C}">
      <dgm:prSet/>
      <dgm:spPr/>
      <dgm:t>
        <a:bodyPr/>
        <a:lstStyle/>
        <a:p>
          <a:endParaRPr lang="en-AU"/>
        </a:p>
      </dgm:t>
    </dgm:pt>
    <dgm:pt modelId="{ABCCCBEE-2BEE-4F49-ADEB-2E1D192D5350}" type="sibTrans" cxnId="{B1B18DEB-EB16-4913-BFCC-CC72A39E730C}">
      <dgm:prSet/>
      <dgm:spPr/>
      <dgm:t>
        <a:bodyPr/>
        <a:lstStyle/>
        <a:p>
          <a:endParaRPr lang="en-AU"/>
        </a:p>
      </dgm:t>
    </dgm:pt>
    <dgm:pt modelId="{9B9C658B-0AB2-4865-8D8E-B97DE4C32B31}" type="pres">
      <dgm:prSet presAssocID="{ADDBCF67-E7BF-47CA-A5F2-5361297A7DE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C6AA7890-2E4C-415D-903E-3AC6BAF711CE}" type="pres">
      <dgm:prSet presAssocID="{ADDBCF67-E7BF-47CA-A5F2-5361297A7DE8}" presName="diamond" presStyleLbl="bgShp" presStyleIdx="0" presStyleCnt="1"/>
      <dgm:spPr/>
    </dgm:pt>
    <dgm:pt modelId="{8A3D1E4A-558A-475A-B269-79838B1C2042}" type="pres">
      <dgm:prSet presAssocID="{ADDBCF67-E7BF-47CA-A5F2-5361297A7DE8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F2BE822-ABB9-4CF5-8647-5057A68FD8CF}" type="pres">
      <dgm:prSet presAssocID="{ADDBCF67-E7BF-47CA-A5F2-5361297A7DE8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AE8A317-E15D-4C99-9ECB-41079D16A38E}" type="pres">
      <dgm:prSet presAssocID="{ADDBCF67-E7BF-47CA-A5F2-5361297A7DE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9AD0789-348A-4F1C-BE7B-4ED481C70884}" type="pres">
      <dgm:prSet presAssocID="{ADDBCF67-E7BF-47CA-A5F2-5361297A7DE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B0205BA7-802D-4BCD-B9A3-3095C6E5AF1A}" type="presOf" srcId="{8A7141AB-2DBD-47C0-8910-A86D01D2C84A}" destId="{7F2BE822-ABB9-4CF5-8647-5057A68FD8CF}" srcOrd="0" destOrd="0" presId="urn:microsoft.com/office/officeart/2005/8/layout/matrix3"/>
    <dgm:cxn modelId="{E9537697-B320-4473-A159-A294243CAE4F}" type="presOf" srcId="{1F1B2D35-7FE8-4F6E-B93D-5E8589164B48}" destId="{1AE8A317-E15D-4C99-9ECB-41079D16A38E}" srcOrd="0" destOrd="0" presId="urn:microsoft.com/office/officeart/2005/8/layout/matrix3"/>
    <dgm:cxn modelId="{02BCFAFE-1262-4941-B53C-D654391AB3CD}" type="presOf" srcId="{FDB2F8F7-F51E-472D-8B61-3CC4A84FA8AE}" destId="{B9AD0789-348A-4F1C-BE7B-4ED481C70884}" srcOrd="0" destOrd="0" presId="urn:microsoft.com/office/officeart/2005/8/layout/matrix3"/>
    <dgm:cxn modelId="{BF3F76BF-941C-458F-973A-DA2D355BF1A4}" srcId="{ADDBCF67-E7BF-47CA-A5F2-5361297A7DE8}" destId="{8A7141AB-2DBD-47C0-8910-A86D01D2C84A}" srcOrd="1" destOrd="0" parTransId="{17954B5C-CBF6-443D-A6C1-93EEE1C73E89}" sibTransId="{93A4CBB3-69B4-446C-BCBA-01452FA44292}"/>
    <dgm:cxn modelId="{B934D85C-430F-465B-856B-99077A4309F3}" srcId="{ADDBCF67-E7BF-47CA-A5F2-5361297A7DE8}" destId="{1F1B2D35-7FE8-4F6E-B93D-5E8589164B48}" srcOrd="2" destOrd="0" parTransId="{1941A5CA-19C3-4688-8571-96A0F15779F1}" sibTransId="{762C30C4-0801-4BDC-AA64-119B5BB984D2}"/>
    <dgm:cxn modelId="{B1B18DEB-EB16-4913-BFCC-CC72A39E730C}" srcId="{ADDBCF67-E7BF-47CA-A5F2-5361297A7DE8}" destId="{FDB2F8F7-F51E-472D-8B61-3CC4A84FA8AE}" srcOrd="3" destOrd="0" parTransId="{6055E294-F3DB-4329-8E73-B738BCD37CF0}" sibTransId="{ABCCCBEE-2BEE-4F49-ADEB-2E1D192D5350}"/>
    <dgm:cxn modelId="{55D5BBDA-3F26-4609-832B-B3545AD07749}" srcId="{ADDBCF67-E7BF-47CA-A5F2-5361297A7DE8}" destId="{F700FFD0-E38C-401C-A1CD-7272771441FE}" srcOrd="0" destOrd="0" parTransId="{DB32EA3F-5E5D-497E-B29F-30845D2AE60D}" sibTransId="{45D775BD-53D8-4725-A79B-C89EB6AF469D}"/>
    <dgm:cxn modelId="{0D2A0710-8A84-4517-918A-2546594726B5}" type="presOf" srcId="{F700FFD0-E38C-401C-A1CD-7272771441FE}" destId="{8A3D1E4A-558A-475A-B269-79838B1C2042}" srcOrd="0" destOrd="0" presId="urn:microsoft.com/office/officeart/2005/8/layout/matrix3"/>
    <dgm:cxn modelId="{32707BB1-5E85-4317-A97F-45C9DD258E90}" type="presOf" srcId="{ADDBCF67-E7BF-47CA-A5F2-5361297A7DE8}" destId="{9B9C658B-0AB2-4865-8D8E-B97DE4C32B31}" srcOrd="0" destOrd="0" presId="urn:microsoft.com/office/officeart/2005/8/layout/matrix3"/>
    <dgm:cxn modelId="{85E02EA3-9F7F-4D6C-B660-EC76D2AE0F35}" type="presParOf" srcId="{9B9C658B-0AB2-4865-8D8E-B97DE4C32B31}" destId="{C6AA7890-2E4C-415D-903E-3AC6BAF711CE}" srcOrd="0" destOrd="0" presId="urn:microsoft.com/office/officeart/2005/8/layout/matrix3"/>
    <dgm:cxn modelId="{9EF8E0EB-5470-4CD7-BD6A-18FF5F05F1A4}" type="presParOf" srcId="{9B9C658B-0AB2-4865-8D8E-B97DE4C32B31}" destId="{8A3D1E4A-558A-475A-B269-79838B1C2042}" srcOrd="1" destOrd="0" presId="urn:microsoft.com/office/officeart/2005/8/layout/matrix3"/>
    <dgm:cxn modelId="{CFF40E53-76CD-4A09-8F03-BB9A1D58990C}" type="presParOf" srcId="{9B9C658B-0AB2-4865-8D8E-B97DE4C32B31}" destId="{7F2BE822-ABB9-4CF5-8647-5057A68FD8CF}" srcOrd="2" destOrd="0" presId="urn:microsoft.com/office/officeart/2005/8/layout/matrix3"/>
    <dgm:cxn modelId="{82674D47-5BC1-40CF-BDDA-0FC406403872}" type="presParOf" srcId="{9B9C658B-0AB2-4865-8D8E-B97DE4C32B31}" destId="{1AE8A317-E15D-4C99-9ECB-41079D16A38E}" srcOrd="3" destOrd="0" presId="urn:microsoft.com/office/officeart/2005/8/layout/matrix3"/>
    <dgm:cxn modelId="{FC53A407-496D-4B74-A461-3A7BE2389A6D}" type="presParOf" srcId="{9B9C658B-0AB2-4865-8D8E-B97DE4C32B31}" destId="{B9AD0789-348A-4F1C-BE7B-4ED481C70884}" srcOrd="4" destOrd="0" presId="urn:microsoft.com/office/officeart/2005/8/layout/matrix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A7890-2E4C-415D-903E-3AC6BAF711CE}">
      <dsp:nvSpPr>
        <dsp:cNvPr id="0" name=""/>
        <dsp:cNvSpPr/>
      </dsp:nvSpPr>
      <dsp:spPr>
        <a:xfrm>
          <a:off x="1296144" y="0"/>
          <a:ext cx="5256583" cy="525658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3D1E4A-558A-475A-B269-79838B1C2042}">
      <dsp:nvSpPr>
        <dsp:cNvPr id="0" name=""/>
        <dsp:cNvSpPr/>
      </dsp:nvSpPr>
      <dsp:spPr>
        <a:xfrm>
          <a:off x="1795519" y="499375"/>
          <a:ext cx="2050067" cy="2050067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>
              <a:latin typeface="+mj-lt"/>
            </a:rPr>
            <a:t>Budgeting/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>
              <a:latin typeface="+mj-lt"/>
            </a:rPr>
            <a:t>Financial Management</a:t>
          </a:r>
          <a:endParaRPr lang="en-AU" sz="2200" kern="1200" dirty="0">
            <a:latin typeface="+mj-lt"/>
          </a:endParaRPr>
        </a:p>
      </dsp:txBody>
      <dsp:txXfrm>
        <a:off x="1895595" y="599451"/>
        <a:ext cx="1849915" cy="1849915"/>
      </dsp:txXfrm>
    </dsp:sp>
    <dsp:sp modelId="{7F2BE822-ABB9-4CF5-8647-5057A68FD8CF}">
      <dsp:nvSpPr>
        <dsp:cNvPr id="0" name=""/>
        <dsp:cNvSpPr/>
      </dsp:nvSpPr>
      <dsp:spPr>
        <a:xfrm>
          <a:off x="4003284" y="499375"/>
          <a:ext cx="2050067" cy="2050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err="1" smtClean="0">
              <a:latin typeface="+mj-lt"/>
            </a:rPr>
            <a:t>Cashdesk</a:t>
          </a:r>
          <a:endParaRPr lang="en-AU" sz="2200" kern="1200" dirty="0">
            <a:latin typeface="+mj-lt"/>
          </a:endParaRPr>
        </a:p>
      </dsp:txBody>
      <dsp:txXfrm>
        <a:off x="4103360" y="599451"/>
        <a:ext cx="1849915" cy="1849915"/>
      </dsp:txXfrm>
    </dsp:sp>
    <dsp:sp modelId="{1AE8A317-E15D-4C99-9ECB-41079D16A38E}">
      <dsp:nvSpPr>
        <dsp:cNvPr id="0" name=""/>
        <dsp:cNvSpPr/>
      </dsp:nvSpPr>
      <dsp:spPr>
        <a:xfrm>
          <a:off x="1795519" y="2707140"/>
          <a:ext cx="2050067" cy="2050067"/>
        </a:xfrm>
        <a:prstGeom prst="roundRect">
          <a:avLst/>
        </a:prstGeom>
        <a:solidFill>
          <a:srgbClr val="FF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>
              <a:latin typeface="+mj-lt"/>
            </a:rPr>
            <a:t>Purchasing</a:t>
          </a:r>
          <a:endParaRPr lang="en-AU" sz="2200" kern="1200" dirty="0">
            <a:latin typeface="+mj-lt"/>
          </a:endParaRPr>
        </a:p>
      </dsp:txBody>
      <dsp:txXfrm>
        <a:off x="1895595" y="2807216"/>
        <a:ext cx="1849915" cy="1849915"/>
      </dsp:txXfrm>
    </dsp:sp>
    <dsp:sp modelId="{B9AD0789-348A-4F1C-BE7B-4ED481C70884}">
      <dsp:nvSpPr>
        <dsp:cNvPr id="0" name=""/>
        <dsp:cNvSpPr/>
      </dsp:nvSpPr>
      <dsp:spPr>
        <a:xfrm>
          <a:off x="4003284" y="2707140"/>
          <a:ext cx="2050067" cy="2050067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>
              <a:latin typeface="+mj-lt"/>
            </a:rPr>
            <a:t>Journals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>
              <a:latin typeface="+mj-lt"/>
            </a:rPr>
            <a:t>Reallocation of Costs</a:t>
          </a:r>
          <a:endParaRPr lang="en-AU" sz="2200" kern="1200" dirty="0">
            <a:latin typeface="+mj-lt"/>
          </a:endParaRPr>
        </a:p>
      </dsp:txBody>
      <dsp:txXfrm>
        <a:off x="4103360" y="2807216"/>
        <a:ext cx="1849915" cy="1849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76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9" y="3289300"/>
            <a:ext cx="4986337" cy="5938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06" tIns="44262" rIns="90106" bIns="442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 smtClean="0"/>
              <a:t>Click to edit Master text styles</a:t>
            </a:r>
          </a:p>
          <a:p>
            <a:pPr lvl="1"/>
            <a:r>
              <a:rPr lang="en-AU" altLang="en-US" noProof="0" smtClean="0"/>
              <a:t>Second level</a:t>
            </a:r>
          </a:p>
          <a:p>
            <a:pPr lvl="2"/>
            <a:r>
              <a:rPr lang="en-AU" altLang="en-US" noProof="0" smtClean="0"/>
              <a:t>Third level</a:t>
            </a:r>
          </a:p>
          <a:p>
            <a:pPr lvl="3"/>
            <a:r>
              <a:rPr lang="en-AU" altLang="en-US" noProof="0" smtClean="0"/>
              <a:t>Fourth level</a:t>
            </a:r>
          </a:p>
          <a:p>
            <a:pPr lvl="4"/>
            <a:r>
              <a:rPr lang="en-AU" altLang="en-US" noProof="0" smtClean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16075" y="458788"/>
            <a:ext cx="3568700" cy="267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393494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6238" y="458788"/>
            <a:ext cx="3508375" cy="2632075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Refer to the Adobe Connect session on Managing purchasing.</a:t>
            </a:r>
          </a:p>
          <a:p>
            <a:endParaRPr lang="en-AU" baseline="0" dirty="0" smtClean="0"/>
          </a:p>
          <a:p>
            <a:r>
              <a:rPr lang="en-AU" baseline="0" dirty="0" smtClean="0"/>
              <a:t>In this instance the confirmation will  need to be cancelled on the second PO and then the PO edited and the line deleted and then reordered.</a:t>
            </a:r>
          </a:p>
          <a:p>
            <a:endParaRPr lang="en-AU" baseline="0" dirty="0" smtClean="0"/>
          </a:p>
          <a:p>
            <a:r>
              <a:rPr lang="en-AU" baseline="0" dirty="0" smtClean="0"/>
              <a:t>If the vendor is blocked on this purchase order assistance is required from </a:t>
            </a:r>
            <a:r>
              <a:rPr lang="en-AU" baseline="0" dirty="0" err="1" smtClean="0"/>
              <a:t>EdConnect</a:t>
            </a:r>
            <a:endParaRPr lang="en-AU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071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765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9772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A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Budgeting/Financial Reporting</a:t>
            </a:r>
          </a:p>
          <a:p>
            <a:pPr lvl="1">
              <a:lnSpc>
                <a:spcPct val="150000"/>
              </a:lnSpc>
            </a:pPr>
            <a:r>
              <a:rPr lang="en-A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Cashdesk</a:t>
            </a:r>
            <a:endParaRPr lang="en-A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lvl="1">
              <a:lnSpc>
                <a:spcPct val="150000"/>
              </a:lnSpc>
            </a:pPr>
            <a:r>
              <a:rPr lang="en-A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Purchasing</a:t>
            </a:r>
          </a:p>
          <a:p>
            <a:pPr lvl="1">
              <a:lnSpc>
                <a:spcPct val="150000"/>
              </a:lnSpc>
            </a:pPr>
            <a:r>
              <a:rPr lang="en-A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Journals / Reallocating of costs</a:t>
            </a:r>
          </a:p>
          <a:p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Schools are now holding</a:t>
            </a:r>
            <a:r>
              <a:rPr lang="en-AU" baseline="0" dirty="0" smtClean="0"/>
              <a:t> 70% of the state budget.  We are now seeing salary costs for the first time.</a:t>
            </a:r>
          </a:p>
          <a:p>
            <a:r>
              <a:rPr lang="en-AU" baseline="0" dirty="0" smtClean="0"/>
              <a:t>SBAR provides detail as to the program funding within the allocation.</a:t>
            </a:r>
          </a:p>
          <a:p>
            <a:r>
              <a:rPr lang="en-AU" baseline="0" dirty="0" smtClean="0"/>
              <a:t>Schools need to understand the impact on their school and the best way for them to manage it.</a:t>
            </a:r>
          </a:p>
          <a:p>
            <a:r>
              <a:rPr lang="en-AU" baseline="0" dirty="0" smtClean="0"/>
              <a:t>Once a school plan is developed this must be costed into the schools annual budget.</a:t>
            </a:r>
          </a:p>
          <a:p>
            <a:r>
              <a:rPr lang="en-AU" baseline="0" dirty="0" smtClean="0"/>
              <a:t>The budget should aim to spend all of the schools SBAR in that year if possible.  </a:t>
            </a:r>
          </a:p>
          <a:p>
            <a:endParaRPr lang="en-AU" baseline="0" dirty="0" smtClean="0"/>
          </a:p>
          <a:p>
            <a:r>
              <a:rPr lang="en-AU" baseline="0" dirty="0" smtClean="0"/>
              <a:t>The budget once uploaded into SAP will provide the budget to variance reporting so your school will know how you are tracking.</a:t>
            </a:r>
          </a:p>
          <a:p>
            <a:r>
              <a:rPr lang="en-AU" baseline="0" dirty="0" smtClean="0"/>
              <a:t>The SAP reports will provided estimated funds available at year end based on this budget which could open up possibilities as the year progresses if you are tracking under budget</a:t>
            </a:r>
          </a:p>
          <a:p>
            <a:endParaRPr lang="en-AU" baseline="0" dirty="0" smtClean="0"/>
          </a:p>
          <a:p>
            <a:r>
              <a:rPr lang="en-AU" baseline="0" dirty="0" smtClean="0"/>
              <a:t>Paperwork,</a:t>
            </a:r>
          </a:p>
          <a:p>
            <a:r>
              <a:rPr lang="en-AU" baseline="0" dirty="0" smtClean="0"/>
              <a:t>SBAR</a:t>
            </a:r>
          </a:p>
          <a:p>
            <a:r>
              <a:rPr lang="en-AU" baseline="0" dirty="0" smtClean="0"/>
              <a:t>School Plan</a:t>
            </a:r>
          </a:p>
          <a:p>
            <a:r>
              <a:rPr lang="en-AU" baseline="0" dirty="0" smtClean="0"/>
              <a:t>Minutes of any budget meetings</a:t>
            </a:r>
          </a:p>
          <a:p>
            <a:r>
              <a:rPr lang="en-AU" baseline="0" dirty="0" smtClean="0"/>
              <a:t>Spreadsheets with budget prior to upload to SAP.</a:t>
            </a:r>
          </a:p>
          <a:p>
            <a:r>
              <a:rPr lang="en-AU" baseline="0" dirty="0" smtClean="0"/>
              <a:t>Record of any budget reviews.</a:t>
            </a:r>
          </a:p>
          <a:p>
            <a:r>
              <a:rPr lang="en-AU" baseline="0" dirty="0" smtClean="0"/>
              <a:t>Unplanned costs that arise through the year, can you afford it?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765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765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The Fee Value is what feeds the cost assigning to SAP.</a:t>
            </a:r>
          </a:p>
          <a:p>
            <a:endParaRPr lang="en-AU" baseline="0" dirty="0" smtClean="0"/>
          </a:p>
          <a:p>
            <a:r>
              <a:rPr lang="en-AU" baseline="0" dirty="0" smtClean="0"/>
              <a:t>Payment Card Industry Compliance (PCI)</a:t>
            </a:r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Duplicate Purchase are a liability to a school and can appear like your school has spent more then they should have.</a:t>
            </a:r>
          </a:p>
        </p:txBody>
      </p:sp>
    </p:spTree>
    <p:extLst>
      <p:ext uri="{BB962C8B-B14F-4D97-AF65-F5344CB8AC3E}">
        <p14:creationId xmlns:p14="http://schemas.microsoft.com/office/powerpoint/2010/main" val="37018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2CED3E-E260-4095-90E8-24DD95CBFCCA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BA776B5-C414-4C33-B8B7-19C26E11DDF9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6105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5E0C002-461B-4F74-AD80-57AE19751A30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4C5E808-094D-496F-82EC-C4D93E2C23B2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585676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D5E57F-65C0-49A1-9D50-A5398F31AF74}" type="datetime1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0C6FD0-229A-42F3-84F6-1462072039C5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494750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1EEB5E-EA61-4C33-86BD-449CB8CBD3D7}" type="datetime1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81CDCE-C897-4CED-A403-B0AF5BF915CE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09574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EAF4B7-6233-414F-B34B-03D33C497257}" type="datetime1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BF30E2-D92D-427A-9AC5-6D2202DF788E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06878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FD410-BE84-4A9F-81B4-EAB12FF545B1}" type="datetime1">
              <a:rPr lang="en-US" smtClean="0"/>
              <a:t>11/19/2017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4993-14DA-43BC-BD6E-9177CE127179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26986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E45214-295E-4B30-9D0C-E917477D5C96}" type="datetime1">
              <a:rPr lang="en-US" smtClean="0"/>
              <a:t>11/19/2017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9714BA-6A22-47CD-B8A5-BFA02B97F63C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783237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DA9F2F-9CD7-4103-85A4-4E9387ABCE13}" type="datetime1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68F459-0EF8-4BC5-BC3A-81F74AA470FE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340307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CCC73C-F37D-401B-A9FA-3452266529BE}" type="datetime1">
              <a:rPr lang="en-US" smtClean="0"/>
              <a:t>11/19/2017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8C296A-30B8-4928-890F-BBBD0DCD7AAD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570236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16472F-E087-4912-BB9F-F029B09D6C78}" type="datetime1">
              <a:rPr lang="en-US" smtClean="0"/>
              <a:t>11/19/2017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39C045-10AA-4315-809D-395730E0CC08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55265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0DB11E-BF4D-4801-8ADB-BE38064B03C5}" type="datetime1">
              <a:rPr lang="en-US" smtClean="0"/>
              <a:t>11/19/2017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063807-9F37-46DA-954D-72F83A62AFDC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54963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86CA4F-E7DE-44BD-B36C-7B71FA9E18A6}" type="datetime1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1F81B2-3E66-42FE-B038-92A3196345DE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071270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41368F-45FE-4515-976F-BB2A5181EB17}" type="datetime1">
              <a:rPr lang="en-US" smtClean="0"/>
              <a:t>11/19/2017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56A09D1-3AEB-46A7-9BB8-69A51D88D4FC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3605213" y="3076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0" y="6248400"/>
            <a:ext cx="15240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300" smtClean="0">
                <a:solidFill>
                  <a:srgbClr val="FFFF00"/>
                </a:solidFill>
                <a:latin typeface="Arial Narrow" pitchFamily="34" charset="0"/>
              </a:rPr>
              <a:t>Schools Finance</a:t>
            </a:r>
            <a:endParaRPr lang="en-AU" altLang="en-US" sz="1300" smtClean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~corporate.sapschoolsfi518@det.nsw.edu.a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83568" y="995970"/>
            <a:ext cx="7869312" cy="20889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latin typeface="Franklin Gothic Demi" pitchFamily="34" charset="0"/>
              </a:rPr>
              <a:t>Nirimba</a:t>
            </a:r>
            <a:r>
              <a:rPr lang="en-US" sz="4000" dirty="0" smtClean="0">
                <a:latin typeface="Franklin Gothic Demi" pitchFamily="34" charset="0"/>
              </a:rPr>
              <a:t/>
            </a:r>
            <a:br>
              <a:rPr lang="en-US" sz="4000" dirty="0" smtClean="0">
                <a:latin typeface="Franklin Gothic Demi" pitchFamily="34" charset="0"/>
              </a:rPr>
            </a:br>
            <a:r>
              <a:rPr lang="en-US" sz="4000" dirty="0" smtClean="0">
                <a:latin typeface="Franklin Gothic Demi" pitchFamily="34" charset="0"/>
              </a:rPr>
              <a:t>SAM Conference 2017</a:t>
            </a:r>
            <a:br>
              <a:rPr lang="en-US" sz="4000" dirty="0" smtClean="0">
                <a:latin typeface="Franklin Gothic Demi" pitchFamily="34" charset="0"/>
              </a:rPr>
            </a:br>
            <a:r>
              <a:rPr lang="en-AU" sz="2400" dirty="0" smtClean="0">
                <a:latin typeface="Franklin Gothic Demi" pitchFamily="34" charset="0"/>
              </a:rPr>
              <a:t>3 November, 2017</a:t>
            </a:r>
            <a:endParaRPr lang="en-AU" sz="2400" dirty="0">
              <a:latin typeface="Franklin Gothic Demi" pitchFamily="34" charset="0"/>
            </a:endParaRPr>
          </a:p>
        </p:txBody>
      </p:sp>
      <p:sp>
        <p:nvSpPr>
          <p:cNvPr id="14339" name="Subtitle 13"/>
          <p:cNvSpPr>
            <a:spLocks noGrp="1"/>
          </p:cNvSpPr>
          <p:nvPr>
            <p:ph type="subTitle" idx="1"/>
          </p:nvPr>
        </p:nvSpPr>
        <p:spPr>
          <a:xfrm>
            <a:off x="852488" y="3140968"/>
            <a:ext cx="7772400" cy="1039813"/>
          </a:xfrm>
        </p:spPr>
        <p:txBody>
          <a:bodyPr/>
          <a:lstStyle/>
          <a:p>
            <a:pPr marR="0" algn="ctr" eaLnBrk="1" hangingPunct="1">
              <a:spcBef>
                <a:spcPts val="1200"/>
              </a:spcBef>
            </a:pPr>
            <a:endParaRPr lang="en-AU" altLang="en-US" sz="1000" dirty="0" smtClean="0">
              <a:latin typeface="+mj-lt"/>
            </a:endParaRPr>
          </a:p>
          <a:p>
            <a:pPr marR="0" algn="ctr" eaLnBrk="1" hangingPunct="1">
              <a:spcBef>
                <a:spcPts val="1200"/>
              </a:spcBef>
            </a:pPr>
            <a:r>
              <a:rPr lang="en-AU" altLang="en-US" sz="2400" dirty="0" smtClean="0">
                <a:latin typeface="+mj-lt"/>
              </a:rPr>
              <a:t>Presented by:</a:t>
            </a:r>
          </a:p>
          <a:p>
            <a:pPr marR="0" algn="ctr" eaLnBrk="1" hangingPunct="1"/>
            <a:r>
              <a:rPr lang="en-AU" altLang="en-US" sz="2400" b="1" dirty="0" smtClean="0">
                <a:latin typeface="+mj-lt"/>
              </a:rPr>
              <a:t>SAP Schools Finance</a:t>
            </a:r>
          </a:p>
          <a:p>
            <a:pPr marR="0" algn="ctr" eaLnBrk="1" hangingPunct="1"/>
            <a:r>
              <a:rPr lang="en-AU" altLang="en-US" sz="2400" dirty="0" smtClean="0">
                <a:latin typeface="+mj-lt"/>
              </a:rPr>
              <a:t>Manager – Michele Mills</a:t>
            </a:r>
          </a:p>
          <a:p>
            <a:pPr marR="0" algn="ctr" eaLnBrk="1" hangingPunct="1"/>
            <a:r>
              <a:rPr lang="en-AU" altLang="en-US" sz="2400" dirty="0" smtClean="0">
                <a:latin typeface="+mj-lt"/>
              </a:rPr>
              <a:t>Principal Finance Officer – Kathy Herron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4052888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latin typeface="Comic Sans MS" pitchFamily="66" charset="0"/>
            </a:endParaRP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2390"/>
            <a:ext cx="20193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8785" y="1481138"/>
            <a:ext cx="8921099" cy="556840"/>
          </a:xfrm>
        </p:spPr>
        <p:txBody>
          <a:bodyPr/>
          <a:lstStyle/>
          <a:p>
            <a:pPr marL="109537" indent="0">
              <a:spcAft>
                <a:spcPts val="1200"/>
              </a:spcAft>
              <a:buNone/>
            </a:pPr>
            <a:r>
              <a:rPr lang="en-AU" b="1" dirty="0" smtClean="0">
                <a:latin typeface="+mj-lt"/>
              </a:rPr>
              <a:t>Example of a potential duplicated purchase order</a:t>
            </a:r>
          </a:p>
          <a:p>
            <a:pPr marL="109537" indent="0">
              <a:spcAft>
                <a:spcPts val="1200"/>
              </a:spcAft>
              <a:buNone/>
            </a:pPr>
            <a:endParaRPr lang="en-AU" dirty="0" smtClean="0">
              <a:latin typeface="+mj-lt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AU" dirty="0">
              <a:latin typeface="+mj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7" y="2780928"/>
            <a:ext cx="9036497" cy="213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37978"/>
            <a:ext cx="46101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8785" y="4509120"/>
            <a:ext cx="8949719" cy="288032"/>
          </a:xfrm>
          <a:prstGeom prst="rect">
            <a:avLst/>
          </a:prstGeom>
          <a:noFill/>
          <a:ln w="317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130165" y="3933056"/>
            <a:ext cx="8949719" cy="288032"/>
          </a:xfrm>
          <a:prstGeom prst="rect">
            <a:avLst/>
          </a:prstGeom>
          <a:noFill/>
          <a:ln w="317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900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An outstanding unconfirmed purchase order which is similar to a previous purchase order</a:t>
            </a:r>
            <a:endParaRPr lang="en-AU" sz="2400" dirty="0">
              <a:latin typeface="+mj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15" name="Rounded Rectangle 14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816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56840"/>
          </a:xfrm>
        </p:spPr>
        <p:txBody>
          <a:bodyPr/>
          <a:lstStyle/>
          <a:p>
            <a:pPr marL="109537" indent="0">
              <a:spcAft>
                <a:spcPts val="1200"/>
              </a:spcAft>
              <a:buNone/>
            </a:pPr>
            <a:r>
              <a:rPr lang="en-AU" b="1" dirty="0" smtClean="0">
                <a:latin typeface="+mj-lt"/>
              </a:rPr>
              <a:t>Example of a duplicated purchase order</a:t>
            </a:r>
          </a:p>
          <a:p>
            <a:pPr marL="109537" indent="0">
              <a:spcAft>
                <a:spcPts val="1200"/>
              </a:spcAft>
              <a:buNone/>
            </a:pPr>
            <a:endParaRPr lang="en-AU" dirty="0" smtClean="0">
              <a:latin typeface="+mj-lt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AU" dirty="0">
              <a:latin typeface="+mj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37978"/>
            <a:ext cx="46101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5085184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A purchase order that has been confirmed but no payment made.</a:t>
            </a:r>
          </a:p>
          <a:p>
            <a:r>
              <a:rPr lang="en-AU" sz="2400" dirty="0" smtClean="0">
                <a:latin typeface="+mj-lt"/>
              </a:rPr>
              <a:t>School has been charged $2340 (2 x 1170)</a:t>
            </a:r>
            <a:endParaRPr lang="en-AU" sz="2400" dirty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76525"/>
            <a:ext cx="8900372" cy="19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13" name="Rounded Rectangle 12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39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525962"/>
          </a:xfrm>
        </p:spPr>
        <p:txBody>
          <a:bodyPr/>
          <a:lstStyle/>
          <a:p>
            <a:pPr marL="109537" indent="0">
              <a:buNone/>
              <a:defRPr/>
            </a:pPr>
            <a:r>
              <a:rPr lang="en-AU" sz="2800" dirty="0" smtClean="0">
                <a:latin typeface="+mj-lt"/>
              </a:rPr>
              <a:t>QRG’s on Managing Purchasing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How to Change an existing Purchase Order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How to Cancel a Purchase Order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How to Cancel a Confirmation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How to Clear outstanding amounts on a Purchase Order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How to run the Purchase Order and Commitment Report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Invoice Image Inquiry Report</a:t>
            </a:r>
          </a:p>
          <a:p>
            <a:pPr marL="109537" indent="0">
              <a:lnSpc>
                <a:spcPct val="150000"/>
              </a:lnSpc>
              <a:buNone/>
              <a:defRPr/>
            </a:pPr>
            <a:r>
              <a:rPr lang="en-AU" sz="2400" dirty="0" smtClean="0">
                <a:latin typeface="+mj-lt"/>
              </a:rPr>
              <a:t>Instructional Clip – Managing Purchasing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7" name="Rounded Rectangle 6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24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525962"/>
          </a:xfrm>
        </p:spPr>
        <p:txBody>
          <a:bodyPr/>
          <a:lstStyle/>
          <a:p>
            <a:pPr marL="109537" indent="0">
              <a:buNone/>
              <a:defRPr/>
            </a:pPr>
            <a:r>
              <a:rPr lang="en-AU" sz="2800" b="1" dirty="0" smtClean="0">
                <a:latin typeface="+mj-lt"/>
              </a:rPr>
              <a:t>P-Cards</a:t>
            </a:r>
          </a:p>
          <a:p>
            <a:pPr marL="109537" indent="0">
              <a:spcAft>
                <a:spcPts val="1200"/>
              </a:spcAft>
              <a:buNone/>
              <a:defRPr/>
            </a:pPr>
            <a:r>
              <a:rPr lang="en-AU" sz="2400" dirty="0" smtClean="0">
                <a:latin typeface="+mj-lt"/>
              </a:rPr>
              <a:t>When acquitting a purchase ensure the following are correct: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Fund –Relevant to the purchase </a:t>
            </a:r>
            <a:r>
              <a:rPr lang="en-AU" sz="2000" dirty="0" err="1" smtClean="0">
                <a:latin typeface="+mj-lt"/>
              </a:rPr>
              <a:t>eg</a:t>
            </a:r>
            <a:r>
              <a:rPr lang="en-AU" sz="2000" dirty="0" smtClean="0">
                <a:latin typeface="+mj-lt"/>
              </a:rPr>
              <a:t>. 6100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Cost Centre – Applicable to the cardholder or budget for that purchase.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General Ledger – please don’t use 524345 – </a:t>
            </a:r>
            <a:r>
              <a:rPr lang="en-AU" sz="2000" dirty="0" err="1" smtClean="0">
                <a:latin typeface="+mj-lt"/>
              </a:rPr>
              <a:t>Pcard</a:t>
            </a:r>
            <a:r>
              <a:rPr lang="en-AU" sz="2000" dirty="0" smtClean="0">
                <a:latin typeface="+mj-lt"/>
              </a:rPr>
              <a:t> Expense Clearing.  (this account needs to balance to 0.00)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Consider having a SASS Staff member review or prepare the acquittal on behalf of the card holder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7" name="Rounded Rectangle 6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456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1" y="980728"/>
            <a:ext cx="8118937" cy="4741986"/>
          </a:xfrm>
        </p:spPr>
        <p:txBody>
          <a:bodyPr/>
          <a:lstStyle/>
          <a:p>
            <a:pPr marL="109537" indent="0">
              <a:buNone/>
              <a:defRPr/>
            </a:pPr>
            <a:r>
              <a:rPr lang="en-AU" sz="2800" b="1" dirty="0" smtClean="0">
                <a:latin typeface="+mj-lt"/>
              </a:rPr>
              <a:t>Manual Payment Forms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Manual payment forms do not validate the cost assignment entered. If the incorrect data is entered it may not be rejected by accounts payable but post to the incorrect area.</a:t>
            </a:r>
            <a:endParaRPr lang="en-AU" sz="2400" dirty="0">
              <a:latin typeface="+mj-lt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>
                <a:latin typeface="+mj-lt"/>
              </a:rPr>
              <a:t>When completing any manual payment form please ensure the correct cost assigning has been entered before submission for </a:t>
            </a:r>
            <a:r>
              <a:rPr lang="en-AU" sz="2400" dirty="0" smtClean="0">
                <a:latin typeface="+mj-lt"/>
              </a:rPr>
              <a:t>payment.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Fund, Cost Centre and General Ledger - compulsory fields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Internal Orders – if an internal order number is used ensure it is available for your school to use.</a:t>
            </a:r>
            <a:endParaRPr lang="en-AU" sz="24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7" name="Rounded Rectangle 6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47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525962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Clear Direct Debit Clearing Account (500030)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Reallocate Salary Costs:</a:t>
            </a: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2017 deployed schools will still receive CEPS bills</a:t>
            </a: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000" dirty="0" smtClean="0">
                <a:latin typeface="+mj-lt"/>
              </a:rPr>
              <a:t>Schools deployed prior to 2017 will only journal salary costs so that budgets can be tracked</a:t>
            </a:r>
            <a:endParaRPr lang="en-AU" sz="2000" dirty="0">
              <a:latin typeface="+mj-lt"/>
            </a:endParaRPr>
          </a:p>
          <a:p>
            <a:pPr marL="365125" lvl="2" indent="-255588">
              <a:spcBef>
                <a:spcPts val="400"/>
              </a:spcBef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Correction of cost assigning errors - Please </a:t>
            </a:r>
            <a:r>
              <a:rPr lang="en-AU" sz="2400" dirty="0">
                <a:latin typeface="+mj-lt"/>
              </a:rPr>
              <a:t>seek help if you are </a:t>
            </a:r>
            <a:r>
              <a:rPr lang="en-AU" sz="2400" dirty="0" smtClean="0">
                <a:latin typeface="+mj-lt"/>
              </a:rPr>
              <a:t>unsure</a:t>
            </a:r>
          </a:p>
          <a:p>
            <a:pPr marL="365125" lvl="2" indent="-255588">
              <a:spcBef>
                <a:spcPts val="400"/>
              </a:spcBef>
              <a:spcAft>
                <a:spcPts val="120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Interschool Journals – recovering costs from other schools.  (Each journal must only contain 2 schools)</a:t>
            </a:r>
            <a:endParaRPr lang="en-AU" sz="24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7030A0"/>
          </a:solidFill>
        </p:grpSpPr>
        <p:sp>
          <p:nvSpPr>
            <p:cNvPr id="7" name="Rounded Rectangle 6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Journaling / Reallocation of Costs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707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052736"/>
            <a:ext cx="8363272" cy="4669978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Always keep relevant documentation to substantiate the journal required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Upload this documentation to the journal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AU" sz="2400" dirty="0" smtClean="0">
                <a:latin typeface="+mj-lt"/>
              </a:rPr>
              <a:t>An approver should not approve a journal unless there is documentation attached</a:t>
            </a:r>
          </a:p>
          <a:p>
            <a:pPr marL="109537" indent="0">
              <a:spcAft>
                <a:spcPts val="1200"/>
              </a:spcAft>
              <a:buNone/>
              <a:defRPr/>
            </a:pPr>
            <a:endParaRPr lang="en-AU" sz="2400" dirty="0" smtClean="0">
              <a:latin typeface="+mj-lt"/>
            </a:endParaRPr>
          </a:p>
          <a:p>
            <a:pPr marL="109537" indent="0">
              <a:spcAft>
                <a:spcPts val="1200"/>
              </a:spcAft>
              <a:buNone/>
              <a:defRPr/>
            </a:pPr>
            <a:r>
              <a:rPr lang="en-AU" sz="2400" dirty="0" smtClean="0">
                <a:latin typeface="+mj-lt"/>
              </a:rPr>
              <a:t>Training material to assist with journals:</a:t>
            </a:r>
          </a:p>
          <a:p>
            <a:pPr marL="109537" indent="0">
              <a:spcAft>
                <a:spcPts val="1200"/>
              </a:spcAft>
              <a:buNone/>
              <a:defRPr/>
            </a:pPr>
            <a:r>
              <a:rPr lang="en-AU" sz="2400" dirty="0" smtClean="0">
                <a:latin typeface="+mj-lt"/>
              </a:rPr>
              <a:t>/LMBR/Training/Finance (SAP)/Journal Entries</a:t>
            </a:r>
            <a:endParaRPr lang="fr-FR" sz="2400" dirty="0"/>
          </a:p>
          <a:p>
            <a:pPr marL="109537" indent="0">
              <a:spcAft>
                <a:spcPts val="1200"/>
              </a:spcAft>
              <a:buNone/>
              <a:defRPr/>
            </a:pPr>
            <a:endParaRPr lang="en-AU" sz="2400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7030A0"/>
          </a:solidFill>
        </p:grpSpPr>
        <p:sp>
          <p:nvSpPr>
            <p:cNvPr id="9" name="Rounded Rectangle 8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Journaling / Reallocation of Costs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232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Finance Planner</a:t>
            </a:r>
            <a:endParaRPr lang="en-A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7887219" cy="495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23928" y="5978961"/>
            <a:ext cx="4968552" cy="489868"/>
          </a:xfrm>
        </p:spPr>
        <p:txBody>
          <a:bodyPr/>
          <a:lstStyle/>
          <a:p>
            <a:pPr marL="109537" indent="0">
              <a:buNone/>
            </a:pPr>
            <a:r>
              <a:rPr lang="en-AU" sz="2400" dirty="0" smtClean="0">
                <a:latin typeface="+mj-lt"/>
              </a:rPr>
              <a:t>/LMBR/Training/Finance(SAP</a:t>
            </a:r>
            <a:r>
              <a:rPr lang="en-AU" dirty="0" smtClean="0"/>
              <a:t>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65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SAP Schools Finance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AU" dirty="0" smtClean="0">
                <a:latin typeface="+mj-lt"/>
              </a:rPr>
              <a:t>1300 32 32 32</a:t>
            </a:r>
          </a:p>
          <a:p>
            <a:pPr marL="109537" indent="0">
              <a:buNone/>
            </a:pPr>
            <a:r>
              <a:rPr lang="en-AU" dirty="0" smtClean="0">
                <a:latin typeface="+mj-lt"/>
              </a:rPr>
              <a:t>Email: SAP Schools Finance</a:t>
            </a:r>
          </a:p>
          <a:p>
            <a:pPr marL="109537" indent="0">
              <a:buNone/>
            </a:pPr>
            <a:r>
              <a:rPr lang="en-AU" dirty="0" smtClean="0">
                <a:latin typeface="+mj-lt"/>
              </a:rPr>
              <a:t> (</a:t>
            </a:r>
            <a:r>
              <a:rPr lang="en-AU" dirty="0" smtClean="0">
                <a:latin typeface="+mj-lt"/>
                <a:hlinkClick r:id="rId3"/>
              </a:rPr>
              <a:t>~corporate.sapschoolsfi518@det.nsw.edu.au</a:t>
            </a:r>
            <a:r>
              <a:rPr lang="en-AU" dirty="0" smtClean="0">
                <a:latin typeface="+mj-lt"/>
              </a:rPr>
              <a:t>)</a:t>
            </a:r>
          </a:p>
          <a:p>
            <a:pPr marL="109537" indent="0">
              <a:buNone/>
            </a:pPr>
            <a:endParaRPr lang="en-AU" dirty="0" smtClean="0"/>
          </a:p>
          <a:p>
            <a:pPr marL="109537" indent="0">
              <a:buNone/>
            </a:pPr>
            <a:r>
              <a:rPr lang="en-AU" dirty="0" smtClean="0">
                <a:latin typeface="+mj-lt"/>
              </a:rPr>
              <a:t>When seeking assistance please log a Remedy Incident and ask for Schools Finance</a:t>
            </a:r>
          </a:p>
          <a:p>
            <a:pPr marL="109537" indent="0">
              <a:buNone/>
            </a:pPr>
            <a:r>
              <a:rPr lang="en-AU" dirty="0" smtClean="0">
                <a:latin typeface="+mj-lt"/>
              </a:rPr>
              <a:t>Our team is 2</a:t>
            </a:r>
            <a:r>
              <a:rPr lang="en-AU" baseline="30000" dirty="0" smtClean="0">
                <a:latin typeface="+mj-lt"/>
              </a:rPr>
              <a:t>nd</a:t>
            </a:r>
            <a:r>
              <a:rPr lang="en-AU" dirty="0" smtClean="0">
                <a:latin typeface="+mj-lt"/>
              </a:rPr>
              <a:t> level support.</a:t>
            </a:r>
          </a:p>
          <a:p>
            <a:pPr marL="109537" indent="0">
              <a:buNone/>
            </a:pPr>
            <a:endParaRPr lang="en-AU" dirty="0">
              <a:latin typeface="+mj-lt"/>
            </a:endParaRPr>
          </a:p>
          <a:p>
            <a:pPr marL="109537" indent="0">
              <a:buNone/>
            </a:pPr>
            <a:r>
              <a:rPr lang="en-AU" sz="2000" dirty="0" smtClean="0">
                <a:latin typeface="+mj-lt"/>
              </a:rPr>
              <a:t>Please don’t call 13</a:t>
            </a:r>
            <a:r>
              <a:rPr lang="en-AU" sz="2000" dirty="0">
                <a:latin typeface="+mj-lt"/>
              </a:rPr>
              <a:t> </a:t>
            </a:r>
            <a:r>
              <a:rPr lang="en-AU" sz="2000" dirty="0" smtClean="0">
                <a:latin typeface="+mj-lt"/>
              </a:rPr>
              <a:t>10 72, this number will longer be available in 2018</a:t>
            </a:r>
          </a:p>
        </p:txBody>
      </p:sp>
    </p:spTree>
    <p:extLst>
      <p:ext uri="{BB962C8B-B14F-4D97-AF65-F5344CB8AC3E}">
        <p14:creationId xmlns:p14="http://schemas.microsoft.com/office/powerpoint/2010/main" val="6911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do we do?</a:t>
            </a:r>
            <a:endParaRPr lang="en-AU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1772816"/>
            <a:ext cx="2376264" cy="1944216"/>
            <a:chOff x="323528" y="1268760"/>
            <a:chExt cx="2376264" cy="1944216"/>
          </a:xfrm>
        </p:grpSpPr>
        <p:sp>
          <p:nvSpPr>
            <p:cNvPr id="4" name="Oval 3"/>
            <p:cNvSpPr/>
            <p:nvPr/>
          </p:nvSpPr>
          <p:spPr>
            <a:xfrm>
              <a:off x="323528" y="1268760"/>
              <a:ext cx="2376264" cy="194421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568" y="1412776"/>
              <a:ext cx="172819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 smtClean="0">
                  <a:latin typeface="+mj-lt"/>
                </a:rPr>
                <a:t>Monitoring Financial Management of SAP Schools</a:t>
              </a:r>
              <a:endParaRPr lang="en-AU" sz="2000" dirty="0"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220640" y="1205481"/>
            <a:ext cx="3168352" cy="1944216"/>
            <a:chOff x="3220640" y="1205481"/>
            <a:chExt cx="3168352" cy="1944216"/>
          </a:xfrm>
        </p:grpSpPr>
        <p:sp>
          <p:nvSpPr>
            <p:cNvPr id="9" name="Oval 8"/>
            <p:cNvSpPr/>
            <p:nvPr/>
          </p:nvSpPr>
          <p:spPr>
            <a:xfrm>
              <a:off x="3220640" y="1205481"/>
              <a:ext cx="3168352" cy="19442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00693" y="1278958"/>
              <a:ext cx="230425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b="1" dirty="0" smtClean="0">
                  <a:latin typeface="+mj-lt"/>
                </a:rPr>
                <a:t>Remedy</a:t>
              </a:r>
            </a:p>
            <a:p>
              <a:r>
                <a:rPr lang="en-AU" sz="2000" dirty="0" smtClean="0">
                  <a:latin typeface="+mj-lt"/>
                </a:rPr>
                <a:t>Assisting schools with troubleshooting and understanding</a:t>
              </a:r>
              <a:endParaRPr lang="en-AU" sz="2000" dirty="0">
                <a:latin typeface="+mj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270711" y="2564904"/>
            <a:ext cx="2376264" cy="1944216"/>
            <a:chOff x="6270711" y="2564904"/>
            <a:chExt cx="2376264" cy="1944216"/>
          </a:xfrm>
        </p:grpSpPr>
        <p:sp>
          <p:nvSpPr>
            <p:cNvPr id="14" name="Oval 13"/>
            <p:cNvSpPr/>
            <p:nvPr/>
          </p:nvSpPr>
          <p:spPr>
            <a:xfrm>
              <a:off x="6270711" y="2564904"/>
              <a:ext cx="2376264" cy="1944216"/>
            </a:xfrm>
            <a:prstGeom prst="ellipse">
              <a:avLst/>
            </a:prstGeom>
            <a:solidFill>
              <a:srgbClr val="39D3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0999" y="2924944"/>
              <a:ext cx="23159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 smtClean="0">
                  <a:latin typeface="+mj-lt"/>
                </a:rPr>
                <a:t>System Enhancements, Issues, UAT</a:t>
              </a:r>
              <a:endParaRPr lang="en-AU" sz="2000" dirty="0"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113115" y="4796894"/>
            <a:ext cx="2376264" cy="1800200"/>
            <a:chOff x="6113115" y="4796894"/>
            <a:chExt cx="2376264" cy="1800200"/>
          </a:xfrm>
        </p:grpSpPr>
        <p:sp>
          <p:nvSpPr>
            <p:cNvPr id="17" name="Oval 16"/>
            <p:cNvSpPr/>
            <p:nvPr/>
          </p:nvSpPr>
          <p:spPr>
            <a:xfrm>
              <a:off x="6113115" y="4796894"/>
              <a:ext cx="2376264" cy="1800200"/>
            </a:xfrm>
            <a:prstGeom prst="ellipse">
              <a:avLst/>
            </a:prstGeom>
            <a:solidFill>
              <a:srgbClr val="D2CE1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80212" y="5186444"/>
              <a:ext cx="172819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 smtClean="0">
                  <a:latin typeface="+mj-lt"/>
                </a:rPr>
                <a:t>Cost Centre</a:t>
              </a:r>
            </a:p>
            <a:p>
              <a:r>
                <a:rPr lang="en-AU" sz="2000" dirty="0" smtClean="0">
                  <a:latin typeface="+mj-lt"/>
                </a:rPr>
                <a:t>Approvals &amp; Maintenance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44376" y="4221088"/>
            <a:ext cx="2376264" cy="1944216"/>
            <a:chOff x="844376" y="4221088"/>
            <a:chExt cx="2376264" cy="1944216"/>
          </a:xfrm>
        </p:grpSpPr>
        <p:sp>
          <p:nvSpPr>
            <p:cNvPr id="20" name="Oval 19"/>
            <p:cNvSpPr/>
            <p:nvPr/>
          </p:nvSpPr>
          <p:spPr>
            <a:xfrm>
              <a:off x="844376" y="4221088"/>
              <a:ext cx="2376264" cy="194421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60400" y="4685364"/>
              <a:ext cx="19442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 smtClean="0">
                  <a:latin typeface="+mj-lt"/>
                </a:rPr>
                <a:t>Representation on Working Groups</a:t>
              </a:r>
              <a:endParaRPr lang="en-AU" sz="2000" dirty="0">
                <a:latin typeface="+mj-lt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524766" y="3429000"/>
            <a:ext cx="2376264" cy="1944216"/>
            <a:chOff x="3524766" y="3429000"/>
            <a:chExt cx="2376264" cy="1944216"/>
          </a:xfrm>
        </p:grpSpPr>
        <p:sp>
          <p:nvSpPr>
            <p:cNvPr id="23" name="Oval 22"/>
            <p:cNvSpPr/>
            <p:nvPr/>
          </p:nvSpPr>
          <p:spPr>
            <a:xfrm>
              <a:off x="3524766" y="3429000"/>
              <a:ext cx="2376264" cy="19442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84806" y="3748693"/>
              <a:ext cx="17281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000" dirty="0" smtClean="0">
                  <a:latin typeface="+mj-lt"/>
                </a:rPr>
                <a:t>Data Validation and Compliance</a:t>
              </a:r>
              <a:endParaRPr lang="en-AU" sz="20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68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AU" dirty="0" smtClean="0">
              <a:latin typeface="+mj-lt"/>
            </a:endParaRP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Today’s Session – Best Practice</a:t>
            </a:r>
            <a:endParaRPr lang="en-A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38589394"/>
              </p:ext>
            </p:extLst>
          </p:nvPr>
        </p:nvGraphicFramePr>
        <p:xfrm>
          <a:off x="539552" y="1268760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0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2855" y="1499869"/>
            <a:ext cx="8136904" cy="461665"/>
          </a:xfrm>
          <a:prstGeom prst="rect">
            <a:avLst/>
          </a:prstGeom>
          <a:solidFill>
            <a:srgbClr val="C6EEF6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Be part of the budget/finance committee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855" y="1952277"/>
            <a:ext cx="8136904" cy="461665"/>
          </a:xfrm>
          <a:prstGeom prst="rect">
            <a:avLst/>
          </a:prstGeom>
          <a:solidFill>
            <a:srgbClr val="96DFEE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Know what the school plan 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2855" y="2384325"/>
            <a:ext cx="8136904" cy="461665"/>
          </a:xfrm>
          <a:prstGeom prst="rect">
            <a:avLst/>
          </a:prstGeom>
          <a:solidFill>
            <a:srgbClr val="6DD4E9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Ensure all transactions line up to the budget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2855" y="2833706"/>
            <a:ext cx="8136904" cy="461665"/>
          </a:xfrm>
          <a:prstGeom prst="rect">
            <a:avLst/>
          </a:prstGeom>
          <a:solidFill>
            <a:srgbClr val="4ACAE4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Regular review meetings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2855" y="3296270"/>
            <a:ext cx="8136904" cy="461665"/>
          </a:xfrm>
          <a:prstGeom prst="rect">
            <a:avLst/>
          </a:prstGeom>
          <a:solidFill>
            <a:srgbClr val="2DC1DF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Regular Housekeeping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4218780"/>
            <a:ext cx="8136904" cy="461665"/>
          </a:xfrm>
          <a:prstGeom prst="rect">
            <a:avLst/>
          </a:prstGeom>
          <a:solidFill>
            <a:srgbClr val="4ACAE4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+mj-lt"/>
              </a:rPr>
              <a:t>Decisions can be made to </a:t>
            </a:r>
            <a:r>
              <a:rPr lang="en-AU" sz="2400" dirty="0" smtClean="0">
                <a:latin typeface="+mj-lt"/>
              </a:rPr>
              <a:t>improve student outcomes</a:t>
            </a:r>
            <a:endParaRPr lang="en-AU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5127267"/>
            <a:ext cx="8136904" cy="461665"/>
          </a:xfrm>
          <a:prstGeom prst="rect">
            <a:avLst/>
          </a:prstGeom>
          <a:solidFill>
            <a:srgbClr val="96DFEE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Peace of mind</a:t>
            </a:r>
            <a:endParaRPr lang="en-AU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5589240"/>
            <a:ext cx="8136904" cy="461665"/>
          </a:xfrm>
          <a:prstGeom prst="rect">
            <a:avLst/>
          </a:prstGeom>
          <a:solidFill>
            <a:srgbClr val="C6EEF6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Evidence of decisions made / Transparency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378904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j-lt"/>
              </a:rPr>
              <a:t>Benefits</a:t>
            </a:r>
            <a:endParaRPr lang="en-AU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4676477"/>
            <a:ext cx="8136904" cy="461665"/>
          </a:xfrm>
          <a:prstGeom prst="rect">
            <a:avLst/>
          </a:prstGeom>
          <a:solidFill>
            <a:srgbClr val="6DD4E9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Accurate Reporting</a:t>
            </a:r>
            <a:endParaRPr lang="en-AU" sz="2400" dirty="0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3528" y="620688"/>
            <a:ext cx="8100969" cy="520978"/>
            <a:chOff x="1795519" y="499375"/>
            <a:chExt cx="2050067" cy="2050067"/>
          </a:xfrm>
        </p:grpSpPr>
        <p:sp>
          <p:nvSpPr>
            <p:cNvPr id="20" name="Rounded Rectangle 19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Budgeting/Financial Management</a:t>
              </a:r>
              <a:endParaRPr lang="en-AU" sz="2800" b="1" kern="1200" dirty="0">
                <a:latin typeface="+mj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52855" y="110236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j-lt"/>
              </a:rPr>
              <a:t>What’s involved</a:t>
            </a:r>
            <a:endParaRPr lang="en-A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911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/>
      <p:bldP spid="18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2855" y="1499869"/>
            <a:ext cx="8136904" cy="461665"/>
          </a:xfrm>
          <a:prstGeom prst="rect">
            <a:avLst/>
          </a:prstGeom>
          <a:solidFill>
            <a:srgbClr val="C6EEF6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Schools Budget Allocation Report</a:t>
            </a:r>
            <a:endParaRPr lang="en-AU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855" y="1952277"/>
            <a:ext cx="8136904" cy="461665"/>
          </a:xfrm>
          <a:prstGeom prst="rect">
            <a:avLst/>
          </a:prstGeom>
          <a:solidFill>
            <a:srgbClr val="96DFEE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School Plan</a:t>
            </a:r>
            <a:endParaRPr lang="en-AU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855" y="2384325"/>
            <a:ext cx="8136904" cy="461665"/>
          </a:xfrm>
          <a:prstGeom prst="rect">
            <a:avLst/>
          </a:prstGeom>
          <a:solidFill>
            <a:srgbClr val="6DD4E9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Minutes of any budget meetings</a:t>
            </a:r>
            <a:endParaRPr lang="en-AU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855" y="2833706"/>
            <a:ext cx="8136904" cy="461665"/>
          </a:xfrm>
          <a:prstGeom prst="rect">
            <a:avLst/>
          </a:prstGeom>
          <a:solidFill>
            <a:srgbClr val="4ACAE4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Spreadsheets of any budget planning</a:t>
            </a:r>
            <a:endParaRPr lang="en-AU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855" y="3296270"/>
            <a:ext cx="8136904" cy="461665"/>
          </a:xfrm>
          <a:prstGeom prst="rect">
            <a:avLst/>
          </a:prstGeom>
          <a:solidFill>
            <a:srgbClr val="2DC1DF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Record of budget reviews</a:t>
            </a:r>
            <a:endParaRPr lang="en-AU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2855" y="3757935"/>
            <a:ext cx="8136904" cy="461665"/>
          </a:xfrm>
          <a:prstGeom prst="rect">
            <a:avLst/>
          </a:prstGeom>
          <a:solidFill>
            <a:srgbClr val="4ACAE4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SAP Reports – Schools Overview Report</a:t>
            </a:r>
            <a:endParaRPr lang="en-AU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2855" y="4679246"/>
            <a:ext cx="8136904" cy="461665"/>
          </a:xfrm>
          <a:prstGeom prst="rect">
            <a:avLst/>
          </a:prstGeom>
          <a:solidFill>
            <a:srgbClr val="96DFEE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Record of any journaling to align actuals to budget</a:t>
            </a:r>
            <a:endParaRPr lang="en-AU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415" y="5140911"/>
            <a:ext cx="8136904" cy="461665"/>
          </a:xfrm>
          <a:prstGeom prst="rect">
            <a:avLst/>
          </a:prstGeom>
          <a:solidFill>
            <a:srgbClr val="C6EEF6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Record of any variations to budget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2855" y="4219600"/>
            <a:ext cx="8136904" cy="461665"/>
          </a:xfrm>
          <a:prstGeom prst="rect">
            <a:avLst/>
          </a:prstGeom>
          <a:solidFill>
            <a:srgbClr val="6DD4E9"/>
          </a:solidFill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+mj-lt"/>
              </a:rPr>
              <a:t>Annual Financial Statement</a:t>
            </a:r>
            <a:endParaRPr lang="en-AU" sz="2400" dirty="0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3528" y="620688"/>
            <a:ext cx="8100969" cy="520978"/>
            <a:chOff x="1795519" y="499375"/>
            <a:chExt cx="2050067" cy="2050067"/>
          </a:xfrm>
        </p:grpSpPr>
        <p:sp>
          <p:nvSpPr>
            <p:cNvPr id="20" name="Rounded Rectangle 19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Budgeting/Financial Management</a:t>
              </a:r>
              <a:endParaRPr lang="en-AU" sz="2800" b="1" kern="1200" dirty="0">
                <a:latin typeface="+mj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52855" y="110236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j-lt"/>
              </a:rPr>
              <a:t>Paperwork</a:t>
            </a:r>
            <a:endParaRPr lang="en-A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373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1138"/>
            <a:ext cx="8363272" cy="4525962"/>
          </a:xfrm>
        </p:spPr>
        <p:txBody>
          <a:bodyPr/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AU" b="1" dirty="0" smtClean="0">
                <a:latin typeface="+mj-lt"/>
              </a:rPr>
              <a:t>Fee Type/Fee Values </a:t>
            </a:r>
            <a:r>
              <a:rPr lang="en-AU" sz="2400" dirty="0" smtClean="0">
                <a:latin typeface="+mj-lt"/>
              </a:rPr>
              <a:t>are setup according to the activity receipting funds for. </a:t>
            </a:r>
            <a:r>
              <a:rPr lang="en-AU" sz="2400" dirty="0" err="1">
                <a:latin typeface="+mj-lt"/>
              </a:rPr>
              <a:t>e</a:t>
            </a:r>
            <a:r>
              <a:rPr lang="en-AU" sz="2400" dirty="0" err="1" smtClean="0">
                <a:latin typeface="+mj-lt"/>
              </a:rPr>
              <a:t>g</a:t>
            </a:r>
            <a:r>
              <a:rPr lang="en-AU" sz="2400" dirty="0" smtClean="0">
                <a:latin typeface="+mj-lt"/>
              </a:rPr>
              <a:t>. Scholastic Book Club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AU" dirty="0" smtClean="0">
                <a:latin typeface="+mj-lt"/>
              </a:rPr>
              <a:t>Receipt</a:t>
            </a:r>
            <a:r>
              <a:rPr lang="en-AU" b="1" dirty="0" smtClean="0">
                <a:latin typeface="+mj-lt"/>
              </a:rPr>
              <a:t> ALL</a:t>
            </a:r>
            <a:r>
              <a:rPr lang="en-AU" dirty="0" smtClean="0">
                <a:latin typeface="+mj-lt"/>
              </a:rPr>
              <a:t> payments in </a:t>
            </a:r>
            <a:r>
              <a:rPr lang="en-AU" dirty="0" err="1" smtClean="0">
                <a:latin typeface="+mj-lt"/>
              </a:rPr>
              <a:t>ebs:central</a:t>
            </a:r>
            <a:r>
              <a:rPr lang="en-AU" dirty="0" smtClean="0">
                <a:latin typeface="+mj-lt"/>
              </a:rPr>
              <a:t> ASAP.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AU" b="1" dirty="0" smtClean="0">
                <a:latin typeface="+mj-lt"/>
              </a:rPr>
              <a:t>Do not </a:t>
            </a:r>
            <a:r>
              <a:rPr lang="en-AU" dirty="0" smtClean="0">
                <a:latin typeface="+mj-lt"/>
              </a:rPr>
              <a:t>retain any credit card information.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AU" dirty="0" smtClean="0">
                <a:latin typeface="+mj-lt"/>
              </a:rPr>
              <a:t>Ensure all cash is reconciled and banked promptly.</a:t>
            </a:r>
          </a:p>
        </p:txBody>
      </p:sp>
      <p:pic>
        <p:nvPicPr>
          <p:cNvPr id="1026" name="Picture 2" descr="https://thumbs.dreamstime.com/z/old-cash-desk-100992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0" t="16169" r="16956" b="12684"/>
          <a:stretch/>
        </p:blipFill>
        <p:spPr bwMode="auto">
          <a:xfrm>
            <a:off x="7020272" y="4865657"/>
            <a:ext cx="2018564" cy="18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chemeClr val="accent1"/>
          </a:solidFill>
        </p:grpSpPr>
        <p:sp>
          <p:nvSpPr>
            <p:cNvPr id="9" name="Rounded Rectangle 8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err="1" smtClean="0">
                  <a:latin typeface="+mj-lt"/>
                </a:rPr>
                <a:t>Cashdesk</a:t>
              </a:r>
              <a:endParaRPr lang="en-AU" sz="28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901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AU" b="1" dirty="0" smtClean="0">
                <a:latin typeface="+mj-lt"/>
              </a:rPr>
              <a:t>Banking Reports </a:t>
            </a:r>
            <a:r>
              <a:rPr lang="en-AU" dirty="0" smtClean="0">
                <a:latin typeface="+mj-lt"/>
              </a:rPr>
              <a:t>are signed by Approver</a:t>
            </a:r>
          </a:p>
          <a:p>
            <a:pPr>
              <a:spcAft>
                <a:spcPts val="1800"/>
              </a:spcAft>
            </a:pPr>
            <a:r>
              <a:rPr lang="en-AU" dirty="0" smtClean="0">
                <a:latin typeface="+mj-lt"/>
              </a:rPr>
              <a:t>Check banked amounts against banking and cash report</a:t>
            </a:r>
          </a:p>
          <a:p>
            <a:pPr>
              <a:spcAft>
                <a:spcPts val="1800"/>
              </a:spcAft>
            </a:pPr>
            <a:r>
              <a:rPr lang="en-AU" dirty="0">
                <a:latin typeface="+mj-lt"/>
              </a:rPr>
              <a:t>C</a:t>
            </a:r>
            <a:r>
              <a:rPr lang="en-AU" dirty="0" smtClean="0">
                <a:latin typeface="+mj-lt"/>
              </a:rPr>
              <a:t>ancelled and adjusted fees reports produced every weekday</a:t>
            </a:r>
          </a:p>
          <a:p>
            <a:pPr>
              <a:spcAft>
                <a:spcPts val="1800"/>
              </a:spcAft>
            </a:pPr>
            <a:r>
              <a:rPr lang="en-AU" dirty="0" smtClean="0">
                <a:latin typeface="+mj-lt"/>
              </a:rPr>
              <a:t>Record of any waivers, student assistance.</a:t>
            </a:r>
            <a:endParaRPr lang="en-AU" dirty="0"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chemeClr val="accent1"/>
          </a:solidFill>
        </p:grpSpPr>
        <p:sp>
          <p:nvSpPr>
            <p:cNvPr id="8" name="Rounded Rectangle 7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err="1" smtClean="0">
                  <a:latin typeface="+mj-lt"/>
                </a:rPr>
                <a:t>Cashdesk</a:t>
              </a:r>
              <a:endParaRPr lang="en-AU" sz="2800" b="1" kern="1200" dirty="0">
                <a:latin typeface="+mj-lt"/>
              </a:endParaRPr>
            </a:p>
          </p:txBody>
        </p:sp>
      </p:grpSp>
      <p:pic>
        <p:nvPicPr>
          <p:cNvPr id="10" name="Picture 2" descr="https://thumbs.dreamstime.com/z/old-cash-desk-100992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0" t="16169" r="16956" b="12684"/>
          <a:stretch/>
        </p:blipFill>
        <p:spPr bwMode="auto">
          <a:xfrm>
            <a:off x="7020272" y="4865657"/>
            <a:ext cx="2018564" cy="18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59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AU" dirty="0" smtClean="0">
                <a:latin typeface="+mj-lt"/>
              </a:rPr>
              <a:t>Ensure cost assigning for all purchases aligns to the school budget and or fee setup in </a:t>
            </a:r>
            <a:r>
              <a:rPr lang="en-AU" dirty="0" err="1" smtClean="0">
                <a:latin typeface="+mj-lt"/>
              </a:rPr>
              <a:t>ebs:central</a:t>
            </a:r>
            <a:endParaRPr lang="en-AU" dirty="0" smtClean="0">
              <a:latin typeface="+mj-lt"/>
            </a:endParaRP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AU" dirty="0" smtClean="0">
                <a:latin typeface="+mj-lt"/>
              </a:rPr>
              <a:t>Excursion, Extra-Curricular, Sport expenditure must be 6300 (unless school funded)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AU" dirty="0" smtClean="0">
                <a:latin typeface="+mj-lt"/>
              </a:rPr>
              <a:t>Retain quotes for asset purchases and upload these to the shopping cart.  Refer to the QRG: How to purchase an asset</a:t>
            </a:r>
            <a:r>
              <a:rPr lang="en-AU" dirty="0">
                <a:latin typeface="+mj-lt"/>
              </a:rPr>
              <a:t> </a:t>
            </a:r>
            <a:r>
              <a:rPr lang="en-AU" dirty="0" smtClean="0">
                <a:latin typeface="+mj-lt"/>
              </a:rPr>
              <a:t>(LMBR/Training/Finance(SAP)/Purchasing)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8" name="Rounded Rectangle 7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  <p:pic>
        <p:nvPicPr>
          <p:cNvPr id="4098" name="Picture 2" descr="https://uiowa.edu/ap-purchasing/sites/uiowa.edu.ap-purchasing/files/styles/large/public/greenShopcart.jpg?itok=AwiN0NU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0" t="4507" r="19831" b="4535"/>
          <a:stretch/>
        </p:blipFill>
        <p:spPr bwMode="auto">
          <a:xfrm>
            <a:off x="7505705" y="5229200"/>
            <a:ext cx="145878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02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pPr marL="109537" indent="0">
              <a:spcAft>
                <a:spcPts val="1200"/>
              </a:spcAft>
              <a:buNone/>
            </a:pPr>
            <a:r>
              <a:rPr lang="en-AU" b="1" dirty="0" smtClean="0">
                <a:latin typeface="+mj-lt"/>
              </a:rPr>
              <a:t>Review purchasing regularly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dirty="0" smtClean="0">
                <a:latin typeface="+mj-lt"/>
              </a:rPr>
              <a:t>Purchase Order and Commitment Report – status of purchase order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dirty="0" smtClean="0">
                <a:latin typeface="+mj-lt"/>
              </a:rPr>
              <a:t>Invoice Image Inquiry Report – status of invoice payment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dirty="0" smtClean="0">
                <a:latin typeface="+mj-lt"/>
              </a:rPr>
              <a:t>Review outstanding commitments and any potential duplicate Purchase Orders.</a:t>
            </a:r>
            <a:endParaRPr lang="en-AU" dirty="0"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7544" y="332656"/>
            <a:ext cx="8100969" cy="520978"/>
            <a:chOff x="1795519" y="499375"/>
            <a:chExt cx="2050067" cy="2050067"/>
          </a:xfrm>
          <a:solidFill>
            <a:srgbClr val="FF0000"/>
          </a:solidFill>
        </p:grpSpPr>
        <p:sp>
          <p:nvSpPr>
            <p:cNvPr id="8" name="Rounded Rectangle 7"/>
            <p:cNvSpPr/>
            <p:nvPr/>
          </p:nvSpPr>
          <p:spPr>
            <a:xfrm>
              <a:off x="1795519" y="499375"/>
              <a:ext cx="2050067" cy="2050067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895595" y="599451"/>
              <a:ext cx="1849915" cy="18499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800" b="1" kern="1200" dirty="0" smtClean="0">
                  <a:latin typeface="+mj-lt"/>
                </a:rPr>
                <a:t>Purchasing</a:t>
              </a:r>
              <a:endParaRPr lang="en-AU" sz="2800" b="1" kern="1200" dirty="0">
                <a:latin typeface="+mj-lt"/>
              </a:endParaRPr>
            </a:p>
          </p:txBody>
        </p:sp>
      </p:grpSp>
      <p:pic>
        <p:nvPicPr>
          <p:cNvPr id="10" name="Picture 2" descr="https://uiowa.edu/ap-purchasing/sites/uiowa.edu.ap-purchasing/files/styles/large/public/greenShopcart.jpg?itok=AwiN0NU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0" t="4507" r="19831" b="4535"/>
          <a:stretch/>
        </p:blipFill>
        <p:spPr bwMode="auto">
          <a:xfrm>
            <a:off x="7236296" y="4941168"/>
            <a:ext cx="145878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30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DConnect Information Sessions&amp;#x0D;&amp;#x0A;Parramatta&amp;#x0D;&amp;#x0A;3 &amp;amp; 4 November 2016&amp;quot;&quot;/&gt;&lt;property id=&quot;20307&quot; value=&quot;296&quot;/&gt;&lt;/object&gt;&lt;object type=&quot;3&quot; unique_id=&quot;10005&quot;&gt;&lt;property id=&quot;20148&quot; value=&quot;5&quot;/&gt;&lt;property id=&quot;20300&quot; value=&quot;Slide 2 - &amp;quot;Overview&amp;quot;&quot;/&gt;&lt;property id=&quot;20307&quot; value=&quot;685&quot;/&gt;&lt;/object&gt;&lt;object type=&quot;3&quot; unique_id=&quot;10006&quot;&gt;&lt;property id=&quot;20148&quot; value=&quot;5&quot;/&gt;&lt;property id=&quot;20300&quot; value=&quot;Slide 3 - &amp;quot;SAP Schools Finance&amp;quot;&quot;/&gt;&lt;property id=&quot;20307&quot; value=&quot;705&quot;/&gt;&lt;/object&gt;&lt;object type=&quot;3&quot; unique_id=&quot;10007&quot;&gt;&lt;property id=&quot;20148&quot; value=&quot;5&quot;/&gt;&lt;property id=&quot;20300&quot; value=&quot;Slide 4 - &amp;quot;SAP Schools Finance&amp;quot;&quot;/&gt;&lt;property id=&quot;20307&quot; value=&quot;683&quot;/&gt;&lt;/object&gt;&lt;object type=&quot;3&quot; unique_id=&quot;10008&quot;&gt;&lt;property id=&quot;20148&quot; value=&quot;5&quot;/&gt;&lt;property id=&quot;20300&quot; value=&quot;Slide 5 - &amp;quot;Schools Finance&amp;quot;&quot;/&gt;&lt;property id=&quot;20307&quot; value=&quot;702&quot;/&gt;&lt;/object&gt;&lt;object type=&quot;3&quot; unique_id=&quot;10009&quot;&gt;&lt;property id=&quot;20148&quot; value=&quot;5&quot;/&gt;&lt;property id=&quot;20300&quot; value=&quot;Slide 6 - &amp;quot;SAP Schools Finance webpage&amp;quot;&quot;/&gt;&lt;property id=&quot;20307&quot; value=&quot;701&quot;/&gt;&lt;/object&gt;&lt;object type=&quot;3&quot; unique_id=&quot;10010&quot;&gt;&lt;property id=&quot;20148&quot; value=&quot;5&quot;/&gt;&lt;property id=&quot;20300&quot; value=&quot;Slide 7 - &amp;quot;How can you help us?&amp;quot;&quot;/&gt;&lt;property id=&quot;20307&quot; value=&quot;706&quot;/&gt;&lt;/object&gt;&lt;object type=&quot;3&quot; unique_id=&quot;10011&quot;&gt;&lt;property id=&quot;20148&quot; value=&quot;5&quot;/&gt;&lt;property id=&quot;20300&quot; value=&quot;Slide 8 - &amp;quot;What’s happening now ?&amp;quot;&quot;/&gt;&lt;property id=&quot;20307&quot; value=&quot;708&quot;/&gt;&lt;/object&gt;&lt;object type=&quot;3&quot; unique_id=&quot;10012&quot;&gt;&lt;property id=&quot;20148&quot; value=&quot;5&quot;/&gt;&lt;property id=&quot;20300&quot; value=&quot;Slide 9 - &amp;quot;SAP Schools Finance&amp;#x0D;&amp;#x0A;(Schools Finance SAP/BPC Lvl 2 support)&amp;#x0D;&amp;#x0A; &amp;quot;&quot;/&gt;&lt;property id=&quot;20307&quot; value=&quot;700&quot;/&gt;&lt;/object&gt;&lt;object type=&quot;3&quot; unique_id=&quot;10013&quot;&gt;&lt;property id=&quot;20148&quot; value=&quot;5&quot;/&gt;&lt;property id=&quot;20300&quot; value=&quot;Slide 10 - &amp;quot;Schools Finance &amp;quot;&quot;/&gt;&lt;property id=&quot;20307&quot; value=&quot;707&quot;/&gt;&lt;/object&gt;&lt;object type=&quot;3&quot; unique_id=&quot;10074&quot;&gt;&lt;property id=&quot;20148&quot; value=&quot;5&quot;/&gt;&lt;property id=&quot;20300&quot; value=&quot;Slide 11 - &amp;quot;SALM/Finance School Support&amp;quot;&quot;/&gt;&lt;property id=&quot;20307&quot; value=&quot;70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2880</TotalTime>
  <Pages>24</Pages>
  <Words>1044</Words>
  <Application>Microsoft Office PowerPoint</Application>
  <PresentationFormat>On-screen Show (4:3)</PresentationFormat>
  <Paragraphs>148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Nirimba SAM Conference 2017 3 November, 2017</vt:lpstr>
      <vt:lpstr>What do we do?</vt:lpstr>
      <vt:lpstr>Today’s Session – Best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 Finance Planner</vt:lpstr>
      <vt:lpstr>SAP Schools Finance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1998-99 BUDGET OVERVIEW</dc:title>
  <dc:creator>Parramatta District Office</dc:creator>
  <cp:lastModifiedBy>Windows User</cp:lastModifiedBy>
  <cp:revision>846</cp:revision>
  <cp:lastPrinted>2016-11-07T02:15:52Z</cp:lastPrinted>
  <dcterms:created xsi:type="dcterms:W3CDTF">1998-06-02T10:45:14Z</dcterms:created>
  <dcterms:modified xsi:type="dcterms:W3CDTF">2017-11-19T09:00:53Z</dcterms:modified>
</cp:coreProperties>
</file>